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ontserrat" pitchFamily="2" charset="0"/>
      <p:regular r:id="rId32"/>
      <p:bold r:id="rId33"/>
      <p:italic r:id="rId34"/>
      <p:boldItalic r:id="rId35"/>
    </p:embeddedFont>
    <p:embeddedFont>
      <p:font typeface="Montserrat Medium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64b0389a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64b0389a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64b0389a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64b0389a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64b0389a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64b0389a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64b0389a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64b0389a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64b0389a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64b0389a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64b0389a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64b0389a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64b0389a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64b0389a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64b0389a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64b0389a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64b0389a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64b0389a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64b0389a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64b0389a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64b0389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64b0389a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64b0389a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64b0389a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64b0389a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764b0389a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64b0389a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64b0389a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64b0389a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764b0389a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64b0389ab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764b0389ab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64b0389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64b0389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64b0389a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64b0389a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64b0389a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764b0389a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64b0389ab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764b0389ab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64b0389ab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764b0389ab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64b0389a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64b0389a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64b0389a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64b0389a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64b0389a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64b0389a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64b0389a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64b0389a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4b0389a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4b0389a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4b0389a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4b0389a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64b0389a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64b0389a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hyperlink" Target="https://www.tiktok.com/tag/vanillagir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hyperlink" Target="https://www.tiktok.com/@emilylulamay/video/7459618934967242015?q=vanilla%20perfume&amp;t=1755695155581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jpeg"/><Relationship Id="rId7" Type="http://schemas.openxmlformats.org/officeDocument/2006/relationships/hyperlink" Target="https://www.tiktok.com/@oumsiee/video/74395777387316216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datasets/olgagmiufana1/fragrantica-com-fragrance-data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hyperlink" Target="https://www.tiktok.com/@fareehasdiary/video/744019868594374581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ww.tiktok.com/@aroomwithperfume/video/7197866709162790186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hyperlink" Target="https://www.tiktok.com/@juliaperfumery/video/7431755427689336094?q=best%20spicy%20perfume%20&amp;t=175569312855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501" y="0"/>
            <a:ext cx="3666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97700" y="1345000"/>
            <a:ext cx="4244700" cy="1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Trend Opportunities: 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 Insights Report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14550" y="2563900"/>
            <a:ext cx="34527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 &amp; Notes Analysis – US &amp; UK</a:t>
            </a:r>
            <a:endParaRPr sz="12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8000" y="4655700"/>
            <a:ext cx="52494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Olivia Spinelli</a:t>
            </a:r>
            <a:endParaRPr sz="12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Two Markets, Two Stories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UK stays traditional, while the US is more experimental and indulgent.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p22" title="Opportunity vs TMS UK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5713" y="3034950"/>
            <a:ext cx="2668200" cy="170370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2"/>
          <p:cNvSpPr txBox="1"/>
          <p:nvPr/>
        </p:nvSpPr>
        <p:spPr>
          <a:xfrm>
            <a:off x="1235300" y="1022400"/>
            <a:ext cx="7250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Category dominance plays out differently across the Atlantic: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The UK is anchored by Floral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with Gourmand as a strong secondary player. Other categories remain marginal, reinforcing a traditional market profile.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The US is led by Gourmand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with Floral still significant, but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 emerging as a challenger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alongside mid-tier categories like Citrus and Fruity.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Green, Leather, Woody, and Musk remain niche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across both markets, with limited growth traction.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Overall, the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UK leans on heritage anchors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the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 shows greater openness to indulgent and emerging categories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making it the more dynamic market.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00" y="3279525"/>
            <a:ext cx="1818763" cy="15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395592" y="2935538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Jo Malone Velvet Rose &amp; Oud has breakout growth in UK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0" name="Google Shape;190;p22" title="Fragrance Case Study Deck Images (8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4"/>
          <a:stretch/>
        </p:blipFill>
        <p:spPr>
          <a:xfrm>
            <a:off x="7555850" y="3403393"/>
            <a:ext cx="1588151" cy="198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7635929" y="3114388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Dossier Spicy Orchid has +200% growth in US Google searches 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2" name="Google Shape;192;p22" title="Opportunity vs TMS US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4"/>
          <a:stretch/>
        </p:blipFill>
        <p:spPr>
          <a:xfrm>
            <a:off x="4841438" y="3014100"/>
            <a:ext cx="2668200" cy="174540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0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Notes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Sweet Spot: Where Curiosity Outpaces Supply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Unlocking whitespace where consumer curiosity meets low market penetration.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4" name="Google Shape;204;p24" title="Emerging &amp; Underused Both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481" y="2965025"/>
            <a:ext cx="4335169" cy="2079274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" name="Google Shape;205;p24"/>
          <p:cNvSpPr txBox="1"/>
          <p:nvPr/>
        </p:nvSpPr>
        <p:spPr>
          <a:xfrm>
            <a:off x="985650" y="754925"/>
            <a:ext cx="71727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fans are </a:t>
            </a: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curious about notes they don’t see often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The data shows several notes that remain underused yet carry opportunity potential:</a:t>
            </a:r>
            <a:endParaRPr sz="1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 dominates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signaling strong curiosity but also whitespace for brands to build depth in this high-demand note.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Peach and Apple stand out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consistent consumer pull and moderate positive growth.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Lavender and Violet show heritage strength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but are re-emerging in modern contexts despite recent volatility.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Ambergris and Pineapple highlight untapped whitespace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though growth signals are inconsistent, suggesting a need for careful positioning.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highlights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prime whitespace opportunities 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brands can differentiate with notes that resonate with consumers but remain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underexplored or inconsistently supplied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24" title="Fragrance Case Study Deck Images (12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338" y="4033875"/>
            <a:ext cx="1799450" cy="115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 title="Fragrance Case Study Deck Images (34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650" y="3794967"/>
            <a:ext cx="1288000" cy="11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title="Fragrance Case Study Deck Images (42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0349" y="2690350"/>
            <a:ext cx="1945874" cy="15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Safe Bets vs Disruptive Innovations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market is split between reliable anchors and breakout challengers.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5" name="Google Shape;215;p25" title="Emergings vs Established by Opportunity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225" y="2604725"/>
            <a:ext cx="4518401" cy="2370701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" name="Google Shape;216;p25"/>
          <p:cNvSpPr txBox="1"/>
          <p:nvPr/>
        </p:nvSpPr>
        <p:spPr>
          <a:xfrm>
            <a:off x="1006700" y="794325"/>
            <a:ext cx="76524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notes fall into three strategic plays: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Safe bets: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Rose, Jasmine, Sandalwood, Amber, Musk have strong baseline, steady appeal, and proven stability.</a:t>
            </a:r>
            <a:endParaRPr sz="1100" b="1">
              <a:solidFill>
                <a:srgbClr val="4A4A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Disruptive innovations: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Oud and Vanilla lead as standout high-growth anchors, while Iris, Leather, and Patchouli signal momentum for selective innovation.</a:t>
            </a:r>
            <a:endParaRPr sz="1100" b="1">
              <a:solidFill>
                <a:srgbClr val="4A4A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Underperformers: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Notes such as Cardamom, Grapefruit, and Raspberry show limited traction and remain niche.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winning strategy is to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anchor in proven notes while backing select disruptors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like Oud, Vanilla, and emerging challengers that can define tomorrow’s growth curve.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7" name="Google Shape;217;p25" title="Fragrance Case Study Deck Images (20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000" y="3921787"/>
            <a:ext cx="1542051" cy="7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 title="Fragrance Case Study Deck Images (18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50" y="2899387"/>
            <a:ext cx="1821695" cy="10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 title="Fragrance Case Study Deck Images (17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200" y="2791926"/>
            <a:ext cx="1185451" cy="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 title="Fragrance Case Study Deck Images (9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647" y="3573900"/>
            <a:ext cx="1141074" cy="14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Notes Dominating Today’s Market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power notes define the baseline of fragrance relevance.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7" name="Google Shape;227;p26" title="Core Power Note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375" y="2334325"/>
            <a:ext cx="4823099" cy="2554526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26"/>
          <p:cNvSpPr txBox="1"/>
          <p:nvPr/>
        </p:nvSpPr>
        <p:spPr>
          <a:xfrm>
            <a:off x="406975" y="786600"/>
            <a:ext cx="39165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handful of notes dominate across US and UK markets, providing scale and consistency: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Oud, Amber, Bergamot, Rose, Sandalwood, and Jasmine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anchor the market with high baseline scores.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The US market over-indexes broadly,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especially on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Oud, Bergamot, Sandalwood, and Patchouli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signaling strong preference for deep, classic notes.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The UK shows relative strength in Vanilla, Leather, and Orange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but overall trails the US in baseline power.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Leather maintains presence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but underperforms relative to the other power notes.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core notes provide scale and consistency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but with heavy competition,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brands must layer fresh spins and innovation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stand out.</a:t>
            </a:r>
            <a:endParaRPr sz="1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9" name="Google Shape;229;p26" title="Fragrance Case Study Deck Images (23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3475" y="786599"/>
            <a:ext cx="2392951" cy="162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426" y="637075"/>
            <a:ext cx="1027671" cy="15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7925092" y="833663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Vanilla scents dominate social media, becoming identifiers with aesthetics like Vanilla Girl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26">
            <a:hlinkClick r:id="rId7"/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675" y="1140375"/>
            <a:ext cx="1074750" cy="385500"/>
          </a:xfrm>
          <a:prstGeom prst="rect">
            <a:avLst/>
          </a:prstGeom>
          <a:noFill/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p26" title="Fragrance Case Study Deck Images (10)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00" y="4262700"/>
            <a:ext cx="603900" cy="75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26" title="Fragrance Case Study Deck Images (44).png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775" y="4115699"/>
            <a:ext cx="1391000" cy="9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title="Fragrance Case Study Deck Images (45).png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775" y="4115699"/>
            <a:ext cx="1390994" cy="9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Spotlight on Rising Experimental Notes in the US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Experimental notes are fueling momentum, especially in the US.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2" name="Google Shape;242;p27" title="Top Growing Notes in U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663" y="3050250"/>
            <a:ext cx="8446676" cy="177830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3" name="Google Shape;243;p27"/>
          <p:cNvSpPr txBox="1"/>
          <p:nvPr/>
        </p:nvSpPr>
        <p:spPr>
          <a:xfrm>
            <a:off x="454200" y="904475"/>
            <a:ext cx="82356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Growth is being fueled by daring and diverse notes: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Saffron (+117%) and Peach (+92%)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surging, confirming demand for bold, indulgent, and gourmand-forward scents.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Vetiver (+89%) and Lemon (+69%)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consumer appetite for fresh, green, and citrus brightness.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Jasmine (+46%) and Patchouli (+51%)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sustain growth while balancing heritage appeal with trend-driven relevance.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Oud, Amber, and Leather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continue gaining traction, reinforcing their role in modern luxury blends.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Vanilla (+14%)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proves comfort notes remain relevant, but growth is tapering after its peak hype.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momentum suggests a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shift toward luxury, gourmand, and bright citrus edges of fragrance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reshaping consumer expectations in the US market.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4" name="Google Shape;244;p27" title="Fragrance Case Study Deck Images (16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12"/>
          <a:stretch/>
        </p:blipFill>
        <p:spPr>
          <a:xfrm>
            <a:off x="7544850" y="2571750"/>
            <a:ext cx="1748550" cy="81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Momentum Meets Opportunity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Breakout notes redefine the US landscape, while UK growth is anchored in tradition.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1" name="Google Shape;251;p28" title="TMS U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5650" y="2647950"/>
            <a:ext cx="4788749" cy="2396524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28"/>
          <p:cNvSpPr txBox="1"/>
          <p:nvPr/>
        </p:nvSpPr>
        <p:spPr>
          <a:xfrm>
            <a:off x="255963" y="767406"/>
            <a:ext cx="3971700" cy="3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Breakout notes highlight where consumer excitement (momentum) is translating into real market potential (opportunity):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US Market: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Oud and Vanilla lead with both high momentum and opportunity, signaling scale and whitespace.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Secondary bets: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Rose, Peach, and Jasmine add growth potential with emerging consumer traction.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UK Market: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Vanilla dominates, while Musk, Amber, and Leather remain smaller, tradition-led plays.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innovation should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center on Vanilla and Oud as cross-market anchors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selectively testing challengers like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Rose and Peach to capture new whitespace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3" name="Google Shape;253;p28" title="TMS UK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0125" y="696326"/>
            <a:ext cx="2224276" cy="1857225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28" title="Fragrance Case Study Deck Images (21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100" y="1625553"/>
            <a:ext cx="1434135" cy="10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 title="Fragrance Case Study Deck Images (22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25" y="3950726"/>
            <a:ext cx="1504151" cy="9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>
            <a:hlinkClick r:id="rId7"/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23" y="819975"/>
            <a:ext cx="938975" cy="15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4432717" y="1022388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Consumers are raving about their favourite Oud perfumes that leave them smelling heavenly and turning heads.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8" name="Google Shape;258;p28" title="Fragrance Case Study Deck Images (11).png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650" y="3577101"/>
            <a:ext cx="1344538" cy="146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Notes Matter Most by Opportunity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Visualizing the balance of dominant anchors and emerging notes.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5" name="Google Shape;265;p29" title="Fragrance Notes by Opportunity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5" r="-826"/>
          <a:stretch/>
        </p:blipFill>
        <p:spPr>
          <a:xfrm>
            <a:off x="5135625" y="1022400"/>
            <a:ext cx="3850249" cy="3536025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29"/>
          <p:cNvSpPr txBox="1"/>
          <p:nvPr/>
        </p:nvSpPr>
        <p:spPr>
          <a:xfrm>
            <a:off x="346075" y="871200"/>
            <a:ext cx="3971700" cy="29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Consumer whitespace is clustering around a mix of rediscovered classics and underutilized notes.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Vanilla and Oud dominate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combining strong consumer pull with whitespace for further premiumization.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Rose and Jasmine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remain enduring anchors, balancing tradition with broad familiarity.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Leather and Amber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reinforce luxury positioning but play more niche roles.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Smaller notes like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Peach and Musk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signal emerging potential but remain secondary.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strongest gains will come from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balancing timeless anchors (Vanilla, Rose, Oud)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smaller rediscoveries (Leather, Amber, Peach)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create distinctive yet familiar launches.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7" name="Google Shape;267;p29" title="Fragrance Case Study Deck Images (10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00" y="3796200"/>
            <a:ext cx="976800" cy="122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29" title="Fragrance Case Study Deck Images (17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3550" y="3830100"/>
            <a:ext cx="1521761" cy="122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 title="Fragrance Case Study Deck Images (46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900" y="3362700"/>
            <a:ext cx="2786200" cy="1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Spotlight on Rising Experimental Notes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 market shows clear convergence of high-growth notes.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00300" y="1179700"/>
            <a:ext cx="39717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the US, some notes stand out for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hitting the sweet spot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of combining baseline strength, trend momentum, and cultural buzz: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Oud, Peach, and Saffron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emerge as the leading high-growth bets.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Lavender and Tuberose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modernize heritage into cross-category relevance.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Apple and Ginger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fresher, youthful angles for mass appeal.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Together, these define the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“trifecta notes,”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most future-proof bets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shaping US innovation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7" name="Google Shape;277;p30" title="US Trifect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425" y="773900"/>
            <a:ext cx="3130125" cy="4099575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30" title="Fragrance Case Study Deck Images (30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3975" y="3757800"/>
            <a:ext cx="1690189" cy="12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 title="Fragrance Case Study Deck Images (29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5" y="3777487"/>
            <a:ext cx="1516825" cy="1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 title="Fragrance Case Study Deck Images (31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225" y="3511174"/>
            <a:ext cx="2078401" cy="15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/>
        </p:nvSpPr>
        <p:spPr>
          <a:xfrm>
            <a:off x="0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 Market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Agenda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14" title="idea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03" y="4084072"/>
            <a:ext cx="464349" cy="46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planet-earth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00" y="3355928"/>
            <a:ext cx="464349" cy="46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water-droplet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06" y="2654422"/>
            <a:ext cx="464346" cy="4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category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06" y="1946147"/>
            <a:ext cx="464346" cy="4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302675" y="4043253"/>
            <a:ext cx="5869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Recommendations</a:t>
            </a:r>
            <a:endParaRPr sz="18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302675" y="1891100"/>
            <a:ext cx="5869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 Insights</a:t>
            </a:r>
            <a:endParaRPr sz="18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302675" y="2628204"/>
            <a:ext cx="5869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Notes Insights</a:t>
            </a:r>
            <a:endParaRPr sz="18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302675" y="3322988"/>
            <a:ext cx="5869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Cross-Market Insights</a:t>
            </a:r>
            <a:endParaRPr sz="18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3" name="Google Shape;73;p14" title="settings.p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706" y="1199847"/>
            <a:ext cx="464346" cy="4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302675" y="1160529"/>
            <a:ext cx="5869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Methodology</a:t>
            </a:r>
            <a:endParaRPr sz="18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806" y="0"/>
            <a:ext cx="41691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Unlocking Hidden Innovation Potential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Both US and UK markets show whitespace in notes ready for reimagination.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542650" y="810075"/>
            <a:ext cx="46167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innovation potential is not evenly distributed. While some notes are firmly established, others signal clear opportunities for reinvention: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Vanilla and Sandalwood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remain anchors but risk over-saturation.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Peach, Lavender, and Apple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highlight whitespace opportunities with consumer intrigue but lower current penetration.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Rose and Jasmine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sustain broad relevance, bridging tradition and modernity.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Oud and Amber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reinforce luxury, yet lean more established than exploratory.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Brands can win by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reinventing underutilized notes into premium, modern formats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balancing established anchors with whitespace rediscoveries.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32" title="Opportunity Both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1675" y="810075"/>
            <a:ext cx="3578350" cy="3865701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4" name="Google Shape;294;p32" title="Fragrance Case Study Deck Images (32)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725" y="3809375"/>
            <a:ext cx="1350624" cy="13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 title="Fragrance Case Study Deck Images (11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575" y="3965998"/>
            <a:ext cx="1092474" cy="13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 title="Fragrance Case Study Deck Images (12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000" y="3966000"/>
            <a:ext cx="1799450" cy="115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 title="Fragrance Case Study Deck Images (18).p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075" y="3536387"/>
            <a:ext cx="1821695" cy="10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 title="Fragrance Case Study Deck Images (20)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450" y="4315012"/>
            <a:ext cx="1542051" cy="7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 Tell Two Stories Across Markets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Category priorities differ in the US and UK, shaping opportunity maps.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01650" y="723525"/>
            <a:ext cx="79407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categories are ranked by opportunity: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Floral dominates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both markets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but is even more entrenched in the UK.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Gourmand leads the US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showing the strongest overall ranking, but slips to the bottom in the UK.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Fruity performs well across both markets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signaling steady consumer appeal.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Green and Amber diverge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where Green ranks higher in the UK, while Amber shows stronger opportunity in the US.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A4A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divergence underscores the need for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localized innovation strategies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that balance global anchors with market-specific growth opportunities.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6" name="Google Shape;306;p33" title="Category Rank by Opportunity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7200" y="2335100"/>
            <a:ext cx="5221499" cy="2661976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25" y="2658275"/>
            <a:ext cx="1434600" cy="179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33" title="Fragrance Case Study Deck Images (33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23700"/>
            <a:ext cx="1940374" cy="202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1340942" y="4262688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Zara Go Fruity Glitter has +900% growth in US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-39325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Florals and Fruity: The Bridge Between Heritage and Innovation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 and fruity notes are redefining tradition through playful freshness and modern revival.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6" name="Google Shape;316;p34" title="Floral Note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25" y="1195100"/>
            <a:ext cx="3617474" cy="1831025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Google Shape;317;p34" title="Fruity Notes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650" y="3082625"/>
            <a:ext cx="3475523" cy="1808999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34"/>
          <p:cNvSpPr txBox="1"/>
          <p:nvPr/>
        </p:nvSpPr>
        <p:spPr>
          <a:xfrm>
            <a:off x="438050" y="3192725"/>
            <a:ext cx="22044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 notes remain timeless anchors, with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Rose leading momentum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across both markets.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Jasmine and Tuberose are gaining renewed relevance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showing how classic notes are being modernized.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3177350" y="3255900"/>
            <a:ext cx="2021400" cy="1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Fruity notes bring fresh dynamism.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Peach emerges as a breakout star in the US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Apple and Pear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serve as versatile complements across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both regions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134575" y="1439082"/>
            <a:ext cx="47634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Together,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florals and fruity notes bridge tradition and experimentation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making them central to next-gen hero launches.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1" name="Google Shape;321;p34" title="Fragrance Case Study Deck Images (17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50" y="4585076"/>
            <a:ext cx="676026" cy="5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 title="Fragrance Case Study Deck Images (22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3450" y="4569325"/>
            <a:ext cx="927188" cy="5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 title="Fragrance Case Study Deck Images (27).p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">
            <a:off x="1127217" y="4626361"/>
            <a:ext cx="501471" cy="52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 title="Fragrance Case Study Deck Images (36)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925" y="2204362"/>
            <a:ext cx="809776" cy="8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 title="Fragrance Case Study Deck Images (35).png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57"/>
          <a:stretch/>
        </p:blipFill>
        <p:spPr>
          <a:xfrm>
            <a:off x="5424525" y="2062792"/>
            <a:ext cx="927199" cy="101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 title="Fragrance Case Study Deck Images (34).png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900" y="2205029"/>
            <a:ext cx="927199" cy="987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Citrus and Spice: Energizing the Market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Zesty and spicy notes drive experimentation, especially in the US.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3" name="Google Shape;333;p35" title="Citrus Note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50" y="1151875"/>
            <a:ext cx="3397273" cy="1874251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35" title="Spicy Notes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1475" y="3082625"/>
            <a:ext cx="3507351" cy="180900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5"/>
          <p:cNvSpPr txBox="1"/>
          <p:nvPr/>
        </p:nvSpPr>
        <p:spPr>
          <a:xfrm>
            <a:off x="482650" y="3138000"/>
            <a:ext cx="22701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Lemon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dominates US momentum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driving the citrus category with bright, bold appeal.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Orange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also shows steady growth,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particularly in the UK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2931600" y="3138000"/>
            <a:ext cx="22011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Spices are gaining ground, with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Saffron emerging in the US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as a high-growth disruptor.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Ginger also shows promising crossover momentum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signaling appetite for bold, edgy profiles.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024475" y="1353982"/>
            <a:ext cx="47634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Citrus and spice</a:t>
            </a:r>
            <a:r>
              <a:rPr lang="en" sz="11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together fuel the shift toward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vibrant and daring sensory experiences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8" name="Google Shape;338;p35" title="Fragrance Case Study Deck Images (40)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4600" y="3996437"/>
            <a:ext cx="1524425" cy="10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 title="Fragrance Case Study Deck Images (39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50" y="4163301"/>
            <a:ext cx="1313439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 title="Fragrance Case Study Deck Images (16).p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12"/>
          <a:stretch/>
        </p:blipFill>
        <p:spPr>
          <a:xfrm>
            <a:off x="3275850" y="4290925"/>
            <a:ext cx="1748550" cy="8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 title="Fragrance Case Study Deck Images (41)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700" y="2003725"/>
            <a:ext cx="2073322" cy="10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 title="Fragrance Case Study Deck Images (14).png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680268">
            <a:off x="4443487" y="2405001"/>
            <a:ext cx="1365348" cy="69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Anchors with a Twist: Amber, Woody, and Gourmand Notes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Strong foundations evolve through premium reinterpretations.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9" name="Google Shape;349;p36" title="Amber Note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376" y="2020899"/>
            <a:ext cx="2773352" cy="1494748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36" title="Woody Notes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0488" y="2014475"/>
            <a:ext cx="2856050" cy="150760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/>
          <p:nvPr/>
        </p:nvSpPr>
        <p:spPr>
          <a:xfrm>
            <a:off x="405900" y="3636175"/>
            <a:ext cx="2897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Amber maintains strong baseline strength,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particularly in the UK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anchoring luxury positioning while leaving space for nuanced variations.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3372450" y="3654875"/>
            <a:ext cx="2805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Oud continues to dominate momentum globally,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especially in the US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where it combines luxury depth with mass intrigue.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3" name="Google Shape;353;p36" title="Gourmand Notes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301" y="2020899"/>
            <a:ext cx="2773349" cy="1494749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4" name="Google Shape;354;p36"/>
          <p:cNvSpPr txBox="1"/>
          <p:nvPr/>
        </p:nvSpPr>
        <p:spPr>
          <a:xfrm>
            <a:off x="6246300" y="3636175"/>
            <a:ext cx="28977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Vanilla drives the gourmand trend across both markets, but its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ubiquity calls for reinvention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through blends with experimental notes.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397375" y="1405750"/>
            <a:ext cx="86223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categories</a:t>
            </a:r>
            <a:r>
              <a:rPr lang="en" sz="1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provide scale and security, but innovation lies in reimagining</a:t>
            </a:r>
            <a:r>
              <a:rPr lang="en" sz="11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them for modern palettes.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6" name="Google Shape;356;p36" title="Fragrance Case Study Deck Images (20)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900" y="4354312"/>
            <a:ext cx="1542051" cy="7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 title="Fragrance Case Study Deck Images (21).p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63" y="4366213"/>
            <a:ext cx="1090276" cy="7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 title="Fragrance Case Study Deck Images (23)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773072">
            <a:off x="6939724" y="4242306"/>
            <a:ext cx="1510828" cy="102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/>
        </p:nvSpPr>
        <p:spPr>
          <a:xfrm>
            <a:off x="0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Takeaways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/>
          <p:nvPr/>
        </p:nvSpPr>
        <p:spPr>
          <a:xfrm>
            <a:off x="526925" y="1313400"/>
            <a:ext cx="2391000" cy="3830100"/>
          </a:xfrm>
          <a:prstGeom prst="rect">
            <a:avLst/>
          </a:prstGeom>
          <a:solidFill>
            <a:srgbClr val="E7D5C9"/>
          </a:solidFill>
          <a:ln w="9525" cap="flat" cmpd="sng">
            <a:solidFill>
              <a:srgbClr val="E7D5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3376500" y="1297679"/>
            <a:ext cx="2391000" cy="3830100"/>
          </a:xfrm>
          <a:prstGeom prst="rect">
            <a:avLst/>
          </a:prstGeom>
          <a:solidFill>
            <a:srgbClr val="E7D5C9"/>
          </a:solidFill>
          <a:ln w="9525" cap="flat" cmpd="sng">
            <a:solidFill>
              <a:srgbClr val="E7D5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6444125" y="1305535"/>
            <a:ext cx="2391000" cy="3830100"/>
          </a:xfrm>
          <a:prstGeom prst="rect">
            <a:avLst/>
          </a:prstGeom>
          <a:solidFill>
            <a:srgbClr val="E7D5C9"/>
          </a:solidFill>
          <a:ln w="9525" cap="flat" cmpd="sng">
            <a:solidFill>
              <a:srgbClr val="E7D5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Takeaways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 drives novelty and momentum, the UK leans on heritage anchors, and both share whitespace in rediscovered and underused notes.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2799825" y="135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526925" y="1923875"/>
            <a:ext cx="2241900" cy="25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 fragrance market thrives on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speed and bold experimentation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with consumers quick to adopt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new breakout notes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like saffron, peach, and oud. Citrus and spice add vibrancy, while rediscoveries like leather and lavender are being reimagined for modern blends. This environment rewards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early movers who can capture and scale high-growth notes quickly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3515700" y="1091300"/>
            <a:ext cx="27528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778600" y="1053875"/>
            <a:ext cx="1879800" cy="589800"/>
          </a:xfrm>
          <a:prstGeom prst="rect">
            <a:avLst/>
          </a:prstGeom>
          <a:solidFill>
            <a:srgbClr val="A862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3632100" y="1022400"/>
            <a:ext cx="1879800" cy="589800"/>
          </a:xfrm>
          <a:prstGeom prst="rect">
            <a:avLst/>
          </a:prstGeom>
          <a:solidFill>
            <a:srgbClr val="A862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6699725" y="1022400"/>
            <a:ext cx="1879800" cy="589800"/>
          </a:xfrm>
          <a:prstGeom prst="rect">
            <a:avLst/>
          </a:prstGeom>
          <a:solidFill>
            <a:srgbClr val="A862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78600" y="1053875"/>
            <a:ext cx="1879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7D5C9"/>
                </a:solidFill>
              </a:rPr>
              <a:t>US</a:t>
            </a:r>
            <a:endParaRPr sz="1800" b="1">
              <a:solidFill>
                <a:srgbClr val="E7D5C9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3611363" y="1022400"/>
            <a:ext cx="1879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7D5C9"/>
                </a:solidFill>
              </a:rPr>
              <a:t>UK</a:t>
            </a:r>
            <a:endParaRPr sz="1800" b="1">
              <a:solidFill>
                <a:srgbClr val="E7D5C9"/>
              </a:solidFill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6699725" y="1038150"/>
            <a:ext cx="1879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7D5C9"/>
                </a:solidFill>
              </a:rPr>
              <a:t>BOTH</a:t>
            </a:r>
            <a:endParaRPr sz="1800" b="1">
              <a:solidFill>
                <a:srgbClr val="E7D5C9"/>
              </a:solidFill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3369975" y="1923875"/>
            <a:ext cx="22419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contrast, the UK market is grounded in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 heritage and tradition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where consumers show loyalty to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classic anchors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like rose, vanilla, and musk. Growth is steadier, with fruity complements like pear and apple adding freshness at the edges. Innovation still matters, but it succeeds when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introduced through familiar, trusted cues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6518675" y="1923875"/>
            <a:ext cx="2241900" cy="2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Across both markets, whitespace emerges in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rediscovered classics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such as oud, leather, and amber, as well as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underused green notes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like oakmoss and moss. Vanilla dominates but risks oversaturation, requiring new twists to stay relevant. The biggest wins will come from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balancing timeless anchors with fresh rediscoveries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creating launches that feel both distinctive and familiar.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378881" y="1352725"/>
            <a:ext cx="2682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A8625A"/>
                </a:solidFill>
                <a:highlight>
                  <a:srgbClr val="E7D5C9"/>
                </a:highlight>
              </a:rPr>
              <a:t>Momentum-Led &amp; Experimental</a:t>
            </a:r>
            <a:endParaRPr sz="1000" b="1">
              <a:solidFill>
                <a:srgbClr val="A8625A"/>
              </a:solidFill>
              <a:highlight>
                <a:srgbClr val="E7D5C9"/>
              </a:highlight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3231006" y="1321265"/>
            <a:ext cx="2682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A8625A"/>
                </a:solidFill>
                <a:highlight>
                  <a:srgbClr val="E7D5C9"/>
                </a:highlight>
              </a:rPr>
              <a:t>Heritage Anchored &amp; Evolving</a:t>
            </a:r>
            <a:endParaRPr sz="1000" b="1">
              <a:solidFill>
                <a:srgbClr val="A8625A"/>
              </a:solidFill>
              <a:highlight>
                <a:srgbClr val="E7D5C9"/>
              </a:highlight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6296329" y="1326281"/>
            <a:ext cx="2682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A8625A"/>
                </a:solidFill>
                <a:highlight>
                  <a:srgbClr val="E7D5C9"/>
                </a:highlight>
              </a:rPr>
              <a:t>Rediscovery &amp; Whitespace</a:t>
            </a:r>
            <a:endParaRPr sz="1000" b="1">
              <a:solidFill>
                <a:srgbClr val="A8625A"/>
              </a:solidFill>
              <a:highlight>
                <a:srgbClr val="E7D5C9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/>
        </p:nvSpPr>
        <p:spPr>
          <a:xfrm>
            <a:off x="0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Recommendations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Recommendations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805334" y="3391157"/>
            <a:ext cx="2379418" cy="1093523"/>
            <a:chOff x="805334" y="3391157"/>
            <a:chExt cx="2379418" cy="1093523"/>
          </a:xfrm>
        </p:grpSpPr>
        <p:sp>
          <p:nvSpPr>
            <p:cNvPr id="399" name="Google Shape;399;p40"/>
            <p:cNvSpPr/>
            <p:nvPr/>
          </p:nvSpPr>
          <p:spPr>
            <a:xfrm>
              <a:off x="2301386" y="3646743"/>
              <a:ext cx="883367" cy="837927"/>
            </a:xfrm>
            <a:custGeom>
              <a:avLst/>
              <a:gdLst/>
              <a:ahLst/>
              <a:cxnLst/>
              <a:rect l="l" t="t" r="r" b="b"/>
              <a:pathLst>
                <a:path w="42231" h="33025" extrusionOk="0">
                  <a:moveTo>
                    <a:pt x="0" y="33025"/>
                  </a:moveTo>
                  <a:lnTo>
                    <a:pt x="42230" y="10075"/>
                  </a:lnTo>
                  <a:lnTo>
                    <a:pt x="42230" y="1"/>
                  </a:lnTo>
                  <a:lnTo>
                    <a:pt x="0" y="22951"/>
                  </a:lnTo>
                  <a:close/>
                </a:path>
              </a:pathLst>
            </a:custGeom>
            <a:solidFill>
              <a:srgbClr val="C9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805334" y="3391157"/>
              <a:ext cx="2379345" cy="837901"/>
            </a:xfrm>
            <a:custGeom>
              <a:avLst/>
              <a:gdLst/>
              <a:ahLst/>
              <a:cxnLst/>
              <a:rect l="l" t="t" r="r" b="b"/>
              <a:pathLst>
                <a:path w="113749" h="33024" extrusionOk="0">
                  <a:moveTo>
                    <a:pt x="71518" y="33024"/>
                  </a:moveTo>
                  <a:lnTo>
                    <a:pt x="113748" y="10074"/>
                  </a:lnTo>
                  <a:lnTo>
                    <a:pt x="42231" y="0"/>
                  </a:lnTo>
                  <a:lnTo>
                    <a:pt x="0" y="22983"/>
                  </a:lnTo>
                  <a:close/>
                </a:path>
              </a:pathLst>
            </a:custGeom>
            <a:solidFill>
              <a:srgbClr val="F9D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805334" y="3974312"/>
              <a:ext cx="1495999" cy="510368"/>
            </a:xfrm>
            <a:custGeom>
              <a:avLst/>
              <a:gdLst/>
              <a:ahLst/>
              <a:cxnLst/>
              <a:rect l="l" t="t" r="r" b="b"/>
              <a:pathLst>
                <a:path w="71519" h="20115" extrusionOk="0">
                  <a:moveTo>
                    <a:pt x="0" y="0"/>
                  </a:moveTo>
                  <a:lnTo>
                    <a:pt x="34" y="10074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C9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805334" y="3646743"/>
              <a:ext cx="2379345" cy="582324"/>
            </a:xfrm>
            <a:custGeom>
              <a:avLst/>
              <a:gdLst/>
              <a:ahLst/>
              <a:cxnLst/>
              <a:rect l="l" t="t" r="r" b="b"/>
              <a:pathLst>
                <a:path w="113749" h="22951" fill="none" extrusionOk="0">
                  <a:moveTo>
                    <a:pt x="0" y="12910"/>
                  </a:moveTo>
                  <a:lnTo>
                    <a:pt x="71518" y="22951"/>
                  </a:lnTo>
                  <a:lnTo>
                    <a:pt x="113748" y="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40"/>
          <p:cNvSpPr/>
          <p:nvPr/>
        </p:nvSpPr>
        <p:spPr>
          <a:xfrm>
            <a:off x="4249778" y="907104"/>
            <a:ext cx="4700100" cy="639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89450" tIns="97875" rIns="97875" bIns="97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84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4249775" y="1862728"/>
            <a:ext cx="4700100" cy="801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89450" tIns="97875" rIns="97875" bIns="97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endParaRPr sz="1284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4249775" y="3008628"/>
            <a:ext cx="4700100" cy="848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89450" tIns="97875" rIns="97875" bIns="97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endParaRPr sz="1284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4249775" y="4184617"/>
            <a:ext cx="4700100" cy="801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489450" tIns="97875" rIns="97875" bIns="97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endParaRPr sz="1284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7" name="Google Shape;407;p40"/>
          <p:cNvGrpSpPr/>
          <p:nvPr/>
        </p:nvGrpSpPr>
        <p:grpSpPr>
          <a:xfrm>
            <a:off x="658800" y="2767355"/>
            <a:ext cx="2379418" cy="1092685"/>
            <a:chOff x="658800" y="2767355"/>
            <a:chExt cx="2379418" cy="1092685"/>
          </a:xfrm>
        </p:grpSpPr>
        <p:sp>
          <p:nvSpPr>
            <p:cNvPr id="408" name="Google Shape;408;p40"/>
            <p:cNvSpPr/>
            <p:nvPr/>
          </p:nvSpPr>
          <p:spPr>
            <a:xfrm>
              <a:off x="2154851" y="3022128"/>
              <a:ext cx="883367" cy="837901"/>
            </a:xfrm>
            <a:custGeom>
              <a:avLst/>
              <a:gdLst/>
              <a:ahLst/>
              <a:cxnLst/>
              <a:rect l="l" t="t" r="r" b="b"/>
              <a:pathLst>
                <a:path w="42231" h="33024" extrusionOk="0">
                  <a:moveTo>
                    <a:pt x="0" y="33024"/>
                  </a:moveTo>
                  <a:lnTo>
                    <a:pt x="42230" y="10074"/>
                  </a:lnTo>
                  <a:lnTo>
                    <a:pt x="42230" y="0"/>
                  </a:lnTo>
                  <a:lnTo>
                    <a:pt x="0" y="22950"/>
                  </a:lnTo>
                  <a:close/>
                </a:path>
              </a:pathLst>
            </a:custGeom>
            <a:solidFill>
              <a:srgbClr val="D98E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658800" y="2767355"/>
              <a:ext cx="2379345" cy="837090"/>
            </a:xfrm>
            <a:custGeom>
              <a:avLst/>
              <a:gdLst/>
              <a:ahLst/>
              <a:cxnLst/>
              <a:rect l="l" t="t" r="r" b="b"/>
              <a:pathLst>
                <a:path w="113749" h="32992" extrusionOk="0">
                  <a:moveTo>
                    <a:pt x="71518" y="32991"/>
                  </a:moveTo>
                  <a:lnTo>
                    <a:pt x="113748" y="10041"/>
                  </a:lnTo>
                  <a:lnTo>
                    <a:pt x="42231" y="1"/>
                  </a:lnTo>
                  <a:lnTo>
                    <a:pt x="0" y="22951"/>
                  </a:lnTo>
                  <a:close/>
                </a:path>
              </a:pathLst>
            </a:custGeom>
            <a:solidFill>
              <a:srgbClr val="FFE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58800" y="3349672"/>
              <a:ext cx="1495999" cy="510368"/>
            </a:xfrm>
            <a:custGeom>
              <a:avLst/>
              <a:gdLst/>
              <a:ahLst/>
              <a:cxnLst/>
              <a:rect l="l" t="t" r="r" b="b"/>
              <a:pathLst>
                <a:path w="71519" h="20115" extrusionOk="0">
                  <a:moveTo>
                    <a:pt x="0" y="1"/>
                  </a:moveTo>
                  <a:lnTo>
                    <a:pt x="34" y="10074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D98E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58800" y="3022128"/>
              <a:ext cx="2379345" cy="582324"/>
            </a:xfrm>
            <a:custGeom>
              <a:avLst/>
              <a:gdLst/>
              <a:ahLst/>
              <a:cxnLst/>
              <a:rect l="l" t="t" r="r" b="b"/>
              <a:pathLst>
                <a:path w="113749" h="22951" fill="none" extrusionOk="0">
                  <a:moveTo>
                    <a:pt x="0" y="12910"/>
                  </a:moveTo>
                  <a:lnTo>
                    <a:pt x="71518" y="22950"/>
                  </a:lnTo>
                  <a:lnTo>
                    <a:pt x="113748" y="0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40"/>
          <p:cNvSpPr/>
          <p:nvPr/>
        </p:nvSpPr>
        <p:spPr>
          <a:xfrm>
            <a:off x="3988950" y="907104"/>
            <a:ext cx="607015" cy="639427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rgbClr val="F9D5D3"/>
          </a:solidFill>
          <a:ln>
            <a:noFill/>
          </a:ln>
        </p:spPr>
        <p:txBody>
          <a:bodyPr spcFirstLastPara="1" wrap="square" lIns="97875" tIns="97875" rIns="97875" bIns="97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76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676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3988950" y="1861573"/>
            <a:ext cx="607015" cy="639450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rgbClr val="FFE3B3"/>
          </a:solidFill>
          <a:ln>
            <a:noFill/>
          </a:ln>
        </p:spPr>
        <p:txBody>
          <a:bodyPr spcFirstLastPara="1" wrap="square" lIns="97875" tIns="97875" rIns="97875" bIns="97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r>
              <a:rPr lang="en" sz="2676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98">
              <a:solidFill>
                <a:srgbClr val="000000"/>
              </a:solidFill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3988950" y="3006076"/>
            <a:ext cx="607015" cy="639427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rgbClr val="D6E3F8"/>
          </a:solidFill>
          <a:ln>
            <a:noFill/>
          </a:ln>
        </p:spPr>
        <p:txBody>
          <a:bodyPr spcFirstLastPara="1" wrap="square" lIns="97875" tIns="97875" rIns="97875" bIns="97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r>
              <a:rPr lang="en" sz="2676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498">
              <a:solidFill>
                <a:srgbClr val="000000"/>
              </a:solidFill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3988950" y="4180749"/>
            <a:ext cx="607015" cy="639450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rgbClr val="D5F5DC"/>
          </a:solidFill>
          <a:ln>
            <a:noFill/>
          </a:ln>
        </p:spPr>
        <p:txBody>
          <a:bodyPr spcFirstLastPara="1" wrap="square" lIns="97875" tIns="97875" rIns="97875" bIns="97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8"/>
              <a:buFont typeface="Arial"/>
              <a:buNone/>
            </a:pPr>
            <a:r>
              <a:rPr lang="en" sz="2676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98">
              <a:solidFill>
                <a:srgbClr val="000000"/>
              </a:solidFill>
            </a:endParaRPr>
          </a:p>
        </p:txBody>
      </p:sp>
      <p:grpSp>
        <p:nvGrpSpPr>
          <p:cNvPr id="416" name="Google Shape;416;p40"/>
          <p:cNvGrpSpPr/>
          <p:nvPr/>
        </p:nvGrpSpPr>
        <p:grpSpPr>
          <a:xfrm>
            <a:off x="805334" y="2142740"/>
            <a:ext cx="2379418" cy="1093523"/>
            <a:chOff x="805334" y="2142740"/>
            <a:chExt cx="2379418" cy="1093523"/>
          </a:xfrm>
        </p:grpSpPr>
        <p:sp>
          <p:nvSpPr>
            <p:cNvPr id="417" name="Google Shape;417;p40"/>
            <p:cNvSpPr/>
            <p:nvPr/>
          </p:nvSpPr>
          <p:spPr>
            <a:xfrm>
              <a:off x="2301386" y="2397488"/>
              <a:ext cx="883367" cy="838764"/>
            </a:xfrm>
            <a:custGeom>
              <a:avLst/>
              <a:gdLst/>
              <a:ahLst/>
              <a:cxnLst/>
              <a:rect l="l" t="t" r="r" b="b"/>
              <a:pathLst>
                <a:path w="42231" h="33058" extrusionOk="0">
                  <a:moveTo>
                    <a:pt x="0" y="33058"/>
                  </a:moveTo>
                  <a:lnTo>
                    <a:pt x="42230" y="10075"/>
                  </a:lnTo>
                  <a:lnTo>
                    <a:pt x="42197" y="1"/>
                  </a:lnTo>
                  <a:lnTo>
                    <a:pt x="0" y="22984"/>
                  </a:lnTo>
                  <a:close/>
                </a:path>
              </a:pathLst>
            </a:custGeom>
            <a:solidFill>
              <a:srgbClr val="2A5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805334" y="2142740"/>
              <a:ext cx="2378634" cy="837901"/>
            </a:xfrm>
            <a:custGeom>
              <a:avLst/>
              <a:gdLst/>
              <a:ahLst/>
              <a:cxnLst/>
              <a:rect l="l" t="t" r="r" b="b"/>
              <a:pathLst>
                <a:path w="113715" h="33024" extrusionOk="0">
                  <a:moveTo>
                    <a:pt x="71518" y="33024"/>
                  </a:moveTo>
                  <a:lnTo>
                    <a:pt x="113715" y="10041"/>
                  </a:lnTo>
                  <a:lnTo>
                    <a:pt x="42231" y="0"/>
                  </a:lnTo>
                  <a:lnTo>
                    <a:pt x="0" y="22950"/>
                  </a:lnTo>
                  <a:close/>
                </a:path>
              </a:pathLst>
            </a:custGeom>
            <a:solidFill>
              <a:srgbClr val="D6E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805334" y="2725032"/>
              <a:ext cx="1495999" cy="511231"/>
            </a:xfrm>
            <a:custGeom>
              <a:avLst/>
              <a:gdLst/>
              <a:ahLst/>
              <a:cxnLst/>
              <a:rect l="l" t="t" r="r" b="b"/>
              <a:pathLst>
                <a:path w="71519" h="20149" extrusionOk="0">
                  <a:moveTo>
                    <a:pt x="0" y="1"/>
                  </a:moveTo>
                  <a:lnTo>
                    <a:pt x="0" y="10075"/>
                  </a:lnTo>
                  <a:lnTo>
                    <a:pt x="71518" y="20149"/>
                  </a:lnTo>
                  <a:lnTo>
                    <a:pt x="71518" y="10075"/>
                  </a:lnTo>
                  <a:close/>
                </a:path>
              </a:pathLst>
            </a:custGeom>
            <a:solidFill>
              <a:srgbClr val="2A5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821379" y="2397488"/>
              <a:ext cx="2362590" cy="583162"/>
            </a:xfrm>
            <a:custGeom>
              <a:avLst/>
              <a:gdLst/>
              <a:ahLst/>
              <a:cxnLst/>
              <a:rect l="l" t="t" r="r" b="b"/>
              <a:pathLst>
                <a:path w="112948" h="22984" fill="none" extrusionOk="0">
                  <a:moveTo>
                    <a:pt x="1" y="12910"/>
                  </a:moveTo>
                  <a:lnTo>
                    <a:pt x="70751" y="22984"/>
                  </a:lnTo>
                  <a:lnTo>
                    <a:pt x="112948" y="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658800" y="1518100"/>
            <a:ext cx="2379418" cy="1093548"/>
            <a:chOff x="658800" y="1518100"/>
            <a:chExt cx="2379418" cy="1093548"/>
          </a:xfrm>
        </p:grpSpPr>
        <p:sp>
          <p:nvSpPr>
            <p:cNvPr id="422" name="Google Shape;422;p40"/>
            <p:cNvSpPr/>
            <p:nvPr/>
          </p:nvSpPr>
          <p:spPr>
            <a:xfrm>
              <a:off x="2154851" y="1772873"/>
              <a:ext cx="883367" cy="838764"/>
            </a:xfrm>
            <a:custGeom>
              <a:avLst/>
              <a:gdLst/>
              <a:ahLst/>
              <a:cxnLst/>
              <a:rect l="l" t="t" r="r" b="b"/>
              <a:pathLst>
                <a:path w="42231" h="33058" extrusionOk="0">
                  <a:moveTo>
                    <a:pt x="0" y="33057"/>
                  </a:moveTo>
                  <a:lnTo>
                    <a:pt x="42230" y="10074"/>
                  </a:lnTo>
                  <a:lnTo>
                    <a:pt x="42230" y="0"/>
                  </a:lnTo>
                  <a:lnTo>
                    <a:pt x="0" y="22983"/>
                  </a:lnTo>
                  <a:close/>
                </a:path>
              </a:pathLst>
            </a:custGeom>
            <a:solidFill>
              <a:srgbClr val="2E7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58800" y="1518100"/>
              <a:ext cx="2379345" cy="837927"/>
            </a:xfrm>
            <a:custGeom>
              <a:avLst/>
              <a:gdLst/>
              <a:ahLst/>
              <a:cxnLst/>
              <a:rect l="l" t="t" r="r" b="b"/>
              <a:pathLst>
                <a:path w="113749" h="33025" extrusionOk="0">
                  <a:moveTo>
                    <a:pt x="71518" y="33024"/>
                  </a:moveTo>
                  <a:lnTo>
                    <a:pt x="113748" y="10041"/>
                  </a:lnTo>
                  <a:lnTo>
                    <a:pt x="42231" y="1"/>
                  </a:lnTo>
                  <a:lnTo>
                    <a:pt x="0" y="22984"/>
                  </a:lnTo>
                  <a:close/>
                </a:path>
              </a:pathLst>
            </a:custGeom>
            <a:solidFill>
              <a:srgbClr val="D5F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58800" y="2101255"/>
              <a:ext cx="1495999" cy="510393"/>
            </a:xfrm>
            <a:custGeom>
              <a:avLst/>
              <a:gdLst/>
              <a:ahLst/>
              <a:cxnLst/>
              <a:rect l="l" t="t" r="r" b="b"/>
              <a:pathLst>
                <a:path w="71519" h="20116" extrusionOk="0">
                  <a:moveTo>
                    <a:pt x="0" y="1"/>
                  </a:moveTo>
                  <a:lnTo>
                    <a:pt x="34" y="10075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2E7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58800" y="1772873"/>
              <a:ext cx="2379345" cy="583162"/>
            </a:xfrm>
            <a:custGeom>
              <a:avLst/>
              <a:gdLst/>
              <a:ahLst/>
              <a:cxnLst/>
              <a:rect l="l" t="t" r="r" b="b"/>
              <a:pathLst>
                <a:path w="113749" h="22984" fill="none" extrusionOk="0">
                  <a:moveTo>
                    <a:pt x="0" y="12943"/>
                  </a:moveTo>
                  <a:lnTo>
                    <a:pt x="71518" y="22983"/>
                  </a:lnTo>
                  <a:lnTo>
                    <a:pt x="113748" y="0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4595975" y="863304"/>
            <a:ext cx="4352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remain the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 shared backbone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across US and UK markets. Reinforce them as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trusted category anchors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innovating through layering and blending with rediscoveries to avoid saturation.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4682475" y="4146656"/>
            <a:ext cx="43146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Whitespace lies in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underused and rediscovered notes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particularly green and leathery profiles. Positioning a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“Rediscovery Platform”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around oakmoss, moss, leather, and amber can create distinctive launches that feel both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 premium and familiar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resonating across both markets.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4388489" y="634904"/>
            <a:ext cx="406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9D5D3"/>
                </a:solidFill>
                <a:highlight>
                  <a:srgbClr val="C94C4C"/>
                </a:highlight>
                <a:latin typeface="Montserrat"/>
                <a:ea typeface="Montserrat"/>
                <a:cs typeface="Montserrat"/>
                <a:sym typeface="Montserrat"/>
              </a:rPr>
              <a:t>Dual-Market Anchors: Vanilla, Rose, Jasmine, Woody</a:t>
            </a:r>
            <a:endParaRPr sz="1000" b="1">
              <a:solidFill>
                <a:srgbClr val="F9D5D3"/>
              </a:solidFill>
              <a:highlight>
                <a:srgbClr val="C94C4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4417274" y="1593404"/>
            <a:ext cx="47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E3B3"/>
                </a:solidFill>
                <a:highlight>
                  <a:srgbClr val="D98E04"/>
                </a:highlight>
                <a:latin typeface="Montserrat"/>
                <a:ea typeface="Montserrat"/>
                <a:cs typeface="Montserrat"/>
                <a:sym typeface="Montserrat"/>
              </a:rPr>
              <a:t>US Innovation Push: Saffron, Peach, Oud, Ginger, Lavender</a:t>
            </a:r>
            <a:endParaRPr sz="1000" b="1">
              <a:solidFill>
                <a:srgbClr val="FFE3B3"/>
              </a:solidFill>
              <a:highlight>
                <a:srgbClr val="D98E0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4493474" y="3898275"/>
            <a:ext cx="43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D5F5DC"/>
                </a:solidFill>
                <a:highlight>
                  <a:srgbClr val="2E7D32"/>
                </a:highlight>
                <a:latin typeface="Montserrat"/>
                <a:ea typeface="Montserrat"/>
                <a:cs typeface="Montserrat"/>
                <a:sym typeface="Montserrat"/>
              </a:rPr>
              <a:t>Rediscovery &amp; Green Revival: Leather, Amber, Oakmoss, Moss</a:t>
            </a:r>
            <a:endParaRPr sz="1000" b="1">
              <a:solidFill>
                <a:srgbClr val="D5F5DC"/>
              </a:solidFill>
              <a:highlight>
                <a:srgbClr val="2E7D3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4448755" y="2758841"/>
            <a:ext cx="480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D6E3F8"/>
                </a:solidFill>
                <a:highlight>
                  <a:srgbClr val="2A5D9F"/>
                </a:highlight>
                <a:latin typeface="Montserrat"/>
                <a:ea typeface="Montserrat"/>
                <a:cs typeface="Montserrat"/>
                <a:sym typeface="Montserrat"/>
              </a:rPr>
              <a:t>UK Heritage + Controlled Innovation: Rose, Vanilla, Musk, Pear, Apple</a:t>
            </a:r>
            <a:endParaRPr sz="1000" b="1">
              <a:solidFill>
                <a:srgbClr val="D6E3F8"/>
              </a:solidFill>
              <a:highlight>
                <a:srgbClr val="2A5D9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4595975" y="1846283"/>
            <a:ext cx="43521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 thrives on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speed and novelty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rewarding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bold experimentation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Focus innovation on high-growth disruptors like saffron and peach, while reimagining oud and ginger for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modern premium blends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Use lavender’s cross-category appeal to bridge tradition with trend.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4656975" y="2990726"/>
            <a:ext cx="4352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UK consumers lean on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heritage anchors and trusted profiles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Introduce innovation carefully through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limited editions</a:t>
            </a: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or twists on classics, such as fruity complements (pear, apple) layered with rose or musk. This balances </a:t>
            </a:r>
            <a:r>
              <a:rPr lang="en" sz="10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familiar cues with subtle freshness.</a:t>
            </a:r>
            <a:endParaRPr sz="1000" b="1">
              <a:solidFill>
                <a:srgbClr val="4A4A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/>
        </p:nvSpPr>
        <p:spPr>
          <a:xfrm>
            <a:off x="0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Executive Summary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11175" y="1093225"/>
            <a:ext cx="5159400" cy="3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growth is being driven by a balance of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timeless anchors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bold experimentation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2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Florals and Fruity notes like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Rose, Jasmine, Peach, and Apple 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continue to lead momentum, while Citrus and Spicy profiles such as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Lemon, Orange, and Saffron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inject energy and edge, particularly in the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Core anchors like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Vanilla, Sandalwood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and Oud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remain dominant but risk oversaturation without modern reinvention. Market dynamics diverge, with the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US leaning into gourmand, fruity, and spicy innovation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the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UK maintains strength in green, amber, and heritage-driven profiles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The greatest opportunity lies in elevating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underused but high-interest notes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such as </a:t>
            </a:r>
            <a:r>
              <a:rPr lang="en" sz="12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Peach, Lavender, and Pear, into modern hero ingredients</a:t>
            </a:r>
            <a:r>
              <a:rPr lang="en" sz="12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that bridge tradition with disruption.</a:t>
            </a:r>
            <a:endParaRPr sz="12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75" y="0"/>
            <a:ext cx="289322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52150" y="76200"/>
            <a:ext cx="83916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Methodology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" name="Google Shape;90;p16" title="setting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806" y="119947"/>
            <a:ext cx="464346" cy="4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559379" y="1026775"/>
            <a:ext cx="1361700" cy="5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58408" y="2190759"/>
            <a:ext cx="1362600" cy="5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883283" y="2190759"/>
            <a:ext cx="1362600" cy="5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5152811" y="2190759"/>
            <a:ext cx="1362600" cy="5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7422339" y="2190759"/>
            <a:ext cx="1362600" cy="54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6"/>
          <p:cNvCxnSpPr>
            <a:stCxn id="91" idx="2"/>
            <a:endCxn id="92" idx="0"/>
          </p:cNvCxnSpPr>
          <p:nvPr/>
        </p:nvCxnSpPr>
        <p:spPr>
          <a:xfrm flipH="1">
            <a:off x="1239629" y="1569475"/>
            <a:ext cx="600" cy="621300"/>
          </a:xfrm>
          <a:prstGeom prst="straightConnector1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>
            <a:stCxn id="92" idx="3"/>
            <a:endCxn id="93" idx="1"/>
          </p:cNvCxnSpPr>
          <p:nvPr/>
        </p:nvCxnSpPr>
        <p:spPr>
          <a:xfrm>
            <a:off x="1921008" y="2462109"/>
            <a:ext cx="962400" cy="0"/>
          </a:xfrm>
          <a:prstGeom prst="straightConnector1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>
            <a:stCxn id="93" idx="3"/>
            <a:endCxn id="94" idx="1"/>
          </p:cNvCxnSpPr>
          <p:nvPr/>
        </p:nvCxnSpPr>
        <p:spPr>
          <a:xfrm>
            <a:off x="4245883" y="2462109"/>
            <a:ext cx="906900" cy="0"/>
          </a:xfrm>
          <a:prstGeom prst="straightConnector1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>
            <a:stCxn id="94" idx="3"/>
            <a:endCxn id="95" idx="1"/>
          </p:cNvCxnSpPr>
          <p:nvPr/>
        </p:nvCxnSpPr>
        <p:spPr>
          <a:xfrm>
            <a:off x="6515411" y="2462109"/>
            <a:ext cx="906900" cy="0"/>
          </a:xfrm>
          <a:prstGeom prst="straightConnector1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2139200" y="1066100"/>
            <a:ext cx="6189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analysis followed a four-step process: collecting multi-source consumer data, structuring it into fragrance categories and notes, calculating a weighted opportunity score, and visualizing insights to identify high-potential areas for innovation. 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42650" y="1046450"/>
            <a:ext cx="13617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Steps</a:t>
            </a:r>
            <a:endParaRPr sz="18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58275" y="2159300"/>
            <a:ext cx="1362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Collection</a:t>
            </a:r>
            <a:endParaRPr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883283" y="2151450"/>
            <a:ext cx="1362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Structuring</a:t>
            </a:r>
            <a:endParaRPr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152811" y="2159300"/>
            <a:ext cx="1362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Opportunity Score</a:t>
            </a:r>
            <a:endParaRPr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422339" y="2159300"/>
            <a:ext cx="1362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Visualization &amp; Insights</a:t>
            </a:r>
            <a:endParaRPr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42650" y="2838625"/>
            <a:ext cx="15966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TikTok, Instagram, Google Trends, Fragrantica Dataset from </a:t>
            </a:r>
            <a:r>
              <a:rPr lang="en" sz="10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Kaggle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Collected in August 2025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tags: High Interest, Rising, Underused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66275" y="2838625"/>
            <a:ext cx="15966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Cleaned + grouped into Categories &amp; Notes using R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into UK vs US datasets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035800" y="2838625"/>
            <a:ext cx="15966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Formula: (Δ Growth + TMS) ÷ Median Supply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Growth prioritized → rising signals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Supply normalized → underused space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TMS anchors → avoids overvaluing blips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305325" y="2838625"/>
            <a:ext cx="15966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Tableau visuals (Categories, Notes, Cross-Market)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Pinpointed sweet spots: high interest + rising + underused</a:t>
            </a:r>
            <a:endParaRPr sz="10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93941" y="1999073"/>
            <a:ext cx="464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48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638352" y="1996603"/>
            <a:ext cx="464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48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849402" y="2006903"/>
            <a:ext cx="464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48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7082431" y="2006942"/>
            <a:ext cx="464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48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25A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-165175" y="2007450"/>
            <a:ext cx="91440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Categories</a:t>
            </a:r>
            <a:endParaRPr sz="4800">
              <a:solidFill>
                <a:srgbClr val="F8F5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-149425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Growth Is Concentrated in Amber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While heritage categories stagnate, innovation is clustering around indulgent scent families.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5" name="Google Shape;125;p18" title="Category Growth Heatmap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63" y="3547175"/>
            <a:ext cx="5855874" cy="1399175"/>
          </a:xfrm>
          <a:prstGeom prst="rect">
            <a:avLst/>
          </a:prstGeom>
          <a:noFill/>
          <a:ln w="19050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18" title="Fastest-Growing Categories by Market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3125" y="1121375"/>
            <a:ext cx="4603501" cy="2282650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18"/>
          <p:cNvSpPr txBox="1"/>
          <p:nvPr/>
        </p:nvSpPr>
        <p:spPr>
          <a:xfrm>
            <a:off x="290000" y="715675"/>
            <a:ext cx="39717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Fragrance growth is not evenly distributed. A few categories are driving most of the momentum: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 is surging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especially in the US, capturing consumer attention and signaling room for innovation.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Gourmand shows mixed performance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— relatively resilient in the US but declining in the UK.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Citrus and Floral remain stable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delivering reliable but modest growth.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Leather, Musk, and Woody are losing ground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with consistent declines across both markets.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highlights a shift: consumer excitement is moving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away from heritage anchors</a:t>
            </a:r>
            <a:r>
              <a:rPr lang="en" sz="1100">
                <a:solidFill>
                  <a:srgbClr val="F8F5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toward </a:t>
            </a:r>
            <a:r>
              <a:rPr lang="en" sz="11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newer, indulgent profiles led by Amber.</a:t>
            </a:r>
            <a:endParaRPr sz="11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550" y="3455175"/>
            <a:ext cx="1702975" cy="9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588" y="3547175"/>
            <a:ext cx="1259400" cy="12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225" y="3698775"/>
            <a:ext cx="1341750" cy="13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9752" y="4084350"/>
            <a:ext cx="954984" cy="95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295025" y="4538400"/>
            <a:ext cx="15270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Le Monde Gourmand has breakout* growth in the US in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990525" y="3502754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Dulce by Rosie Jane has +950% growth in the US in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13075" y="4898504"/>
            <a:ext cx="2545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*breakout growth = over 5,000% growth</a:t>
            </a:r>
            <a:endParaRPr sz="7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18" title="Fragrance Case Study Deck Images (1)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125" y="388325"/>
            <a:ext cx="585125" cy="731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7327429" y="580075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Coach Floral Eau de Parfum has breakout* growth in the UK in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Big Categories Provide Scale, Small Categories Provide Growth</a:t>
            </a:r>
            <a:endParaRPr sz="2400">
              <a:solidFill>
                <a:srgbClr val="2E2E2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 dominates in size across both markets, while Gourmand has emerged as a major mainstream category.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3" name="Google Shape;143;p19" title="Growth vs Opportunity U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250" y="2137672"/>
            <a:ext cx="2234100" cy="1466700"/>
          </a:xfrm>
          <a:prstGeom prst="rect">
            <a:avLst/>
          </a:prstGeom>
          <a:noFill/>
          <a:ln w="20100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" name="Google Shape;144;p19" title="Growth vs Opportunity UK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600" y="3274044"/>
            <a:ext cx="2234100" cy="1466700"/>
          </a:xfrm>
          <a:prstGeom prst="rect">
            <a:avLst/>
          </a:prstGeom>
          <a:noFill/>
          <a:ln w="20100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p19" title="Growth vs Opportunity Both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8600" y="1105050"/>
            <a:ext cx="2234100" cy="1466700"/>
          </a:xfrm>
          <a:prstGeom prst="rect">
            <a:avLst/>
          </a:prstGeom>
          <a:noFill/>
          <a:ln w="20100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19"/>
          <p:cNvSpPr txBox="1"/>
          <p:nvPr/>
        </p:nvSpPr>
        <p:spPr>
          <a:xfrm>
            <a:off x="353900" y="1211175"/>
            <a:ext cx="3971700" cy="30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real breakout bets, however, lie in Amber and Spicy, which—though smaller—show accelerating growth, particularly in the US.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Floral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leads in size across markets, making it a stable anchor, though growth is beginning to plateau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Gourmand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is the clear #2, steadily expanding into the mainstream and offering scale and growth potential.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 and Spicy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high-upside challengers, showing especially strong momentum in the US.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takeaway: brands must balance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scale-driven anchors like Floral and Gourmand</a:t>
            </a:r>
            <a:r>
              <a:rPr lang="en" sz="1100">
                <a:solidFill>
                  <a:srgbClr val="EEEEE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fast-rising challengers like Amber and Spicy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capture both security and future growth.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7" name="Google Shape;147;p19" title="Fragrance Case Study Deck Images (2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750" y="3672800"/>
            <a:ext cx="1069600" cy="13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6894879" y="3977600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Ferragamo Spicy Leather Salvatore Ferragamo has breakout growth in the US in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198" y="3977609"/>
            <a:ext cx="867498" cy="115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 title="Fragrance Case Study Deck Images (4).png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250" y="866175"/>
            <a:ext cx="1173342" cy="14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7779454" y="1119750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Sand &amp; Fog Vanilla &amp; Amber has +600% in US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2211254" y="4176100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Bianco Latte Giardini Di Toscana has breakout growth in UK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3" name="Google Shape;153;p19" title="Fragrance Case Study Deck Images (5)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875" y="4105303"/>
            <a:ext cx="608434" cy="7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287379" y="4176100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Floral Street Wild Vanilla Orchid has +450% in UK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-31475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the Next Wins Will Come From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Floral, Citrus, and Green are safe bets, while Spicy is the breakout disruptor to watch.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1" name="Google Shape;161;p20" title="Emerging vs Established by Opportunity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5800" y="2658275"/>
            <a:ext cx="4572400" cy="2246999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0"/>
          <p:cNvSpPr txBox="1"/>
          <p:nvPr/>
        </p:nvSpPr>
        <p:spPr>
          <a:xfrm>
            <a:off x="762825" y="879650"/>
            <a:ext cx="81480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Opportunity scores reveal a clear divide between established leaders and emerging disruptors: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Floral, Citrus, and Green rank highest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both strength and momentum, making them reliable growth anchors.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Gourmand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signals vary,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strong in the US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but less consistent in the UK.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 shows rising momentum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presenting an underexploited growth space.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Font typeface="Montserrat Medium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Spicy, Leather, Musk, and Fruity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remain niche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sweet spot lies in categories that combine scale with accelerating trend momentum, </a:t>
            </a:r>
            <a:r>
              <a:rPr lang="en" sz="1100">
                <a:solidFill>
                  <a:schemeClr val="lt1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led by Floral and Citrus, with Amber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US-driven Gourmand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emerging as challengers.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3" name="Google Shape;163;p20" title="Fragrance Case Study Deck Images (3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001" y="3196025"/>
            <a:ext cx="1558000" cy="19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6964504" y="3364925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Jo Malone Dark Amber &amp; Ginger Lily has breakout growth in UK Google searches over the past 12 months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5" name="Google Shape;165;p20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675" y="2916650"/>
            <a:ext cx="929350" cy="15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>
            <a:hlinkClick r:id="rId7"/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00" y="3357060"/>
            <a:ext cx="929355" cy="14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105379" y="4245825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Green &amp; Citrus are being showcased on TikTok in both markets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0"/>
            <a:ext cx="228000" cy="5143500"/>
          </a:xfrm>
          <a:prstGeom prst="rect">
            <a:avLst/>
          </a:prstGeom>
          <a:solidFill>
            <a:srgbClr val="A8625A"/>
          </a:solidFill>
          <a:ln w="952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228000" y="0"/>
            <a:ext cx="89160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Buzz vs. Reality: The Categories Punching Above (and Below) Their Weight</a:t>
            </a:r>
            <a:br>
              <a:rPr lang="en" sz="2400">
                <a:solidFill>
                  <a:srgbClr val="2E2E2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000">
                <a:solidFill>
                  <a:srgbClr val="5C5C5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Gourmand leads in hype, but Citrus and Spicy offer untapped growth despite quieter buzz.</a:t>
            </a:r>
            <a:endParaRPr sz="1000">
              <a:solidFill>
                <a:srgbClr val="5C5C5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21" title="Opportunity vs Buzz Both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825" y="1124625"/>
            <a:ext cx="2751400" cy="3899351"/>
          </a:xfrm>
          <a:prstGeom prst="rect">
            <a:avLst/>
          </a:prstGeom>
          <a:noFill/>
          <a:ln w="28575" cap="flat" cmpd="sng">
            <a:solidFill>
              <a:srgbClr val="A862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21"/>
          <p:cNvSpPr txBox="1"/>
          <p:nvPr/>
        </p:nvSpPr>
        <p:spPr>
          <a:xfrm>
            <a:off x="511200" y="1401763"/>
            <a:ext cx="3971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Consumer buzz doesn’t always match real opportunity: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Gourmand dominates in buzz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shows high opportunity in the US, but in the UK it’s more hype-driven with weaker opportunity.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Floral balances both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keeping its place as a strong, reliable anchor.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Citrus and Spicy are sleeper opportunities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high growth potential despite modest buzz.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100"/>
              <a:buChar char="●"/>
            </a:pP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Amber and Spicy show stronger opportunity 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relative to their modest buzz, true </a:t>
            </a:r>
            <a:r>
              <a:rPr lang="en" sz="1100" b="1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undervalued opportunities.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suggests </a:t>
            </a:r>
            <a:r>
              <a:rPr lang="en" sz="1100">
                <a:solidFill>
                  <a:srgbClr val="EEEEEE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Amber and Spicy are the most underpriced growth bets</a:t>
            </a:r>
            <a:r>
              <a:rPr lang="en" sz="1100">
                <a:solidFill>
                  <a:srgbClr val="4A4A4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while Gourmand risks being overhyped without consistent returns.</a:t>
            </a:r>
            <a:endParaRPr sz="1100">
              <a:solidFill>
                <a:srgbClr val="4A4A4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6" name="Google Shape;176;p21">
            <a:hlinkClick r:id="rId4"/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375" y="3476200"/>
            <a:ext cx="955574" cy="15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3876029" y="4119500"/>
            <a:ext cx="12189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5F2"/>
                </a:solidFill>
                <a:highlight>
                  <a:srgbClr val="A8625A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Consumers are sharing their top spicy scents on social media</a:t>
            </a:r>
            <a:endParaRPr sz="700">
              <a:solidFill>
                <a:srgbClr val="F8F5F2"/>
              </a:solidFill>
              <a:highlight>
                <a:srgbClr val="A8625A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250" y="1253050"/>
            <a:ext cx="845700" cy="95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21" title="Fragrance Case Study Deck Images (6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180410">
            <a:off x="4611025" y="1959578"/>
            <a:ext cx="1097524" cy="137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3032</Words>
  <Application>Microsoft Office PowerPoint</Application>
  <PresentationFormat>On-screen Show (16:9)</PresentationFormat>
  <Paragraphs>213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Montserrat Medium</vt:lpstr>
      <vt:lpstr>Montserrat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Olivia Spinelli</cp:lastModifiedBy>
  <cp:revision>1</cp:revision>
  <dcterms:modified xsi:type="dcterms:W3CDTF">2025-08-28T16:14:56Z</dcterms:modified>
</cp:coreProperties>
</file>